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5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31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072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98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71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3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26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39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11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42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81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alpha val="0"/>
                <a:lumMod val="0"/>
                <a:lumOff val="100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0A30F-2F11-48CE-A6AC-966D77A4BE8A}" type="datetimeFigureOut">
              <a:rPr lang="tr-TR" smtClean="0"/>
              <a:t>21.04.2022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7126E-D8FC-4E94-8D4D-53A32C7FC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89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54141"/>
              </p:ext>
            </p:extLst>
          </p:nvPr>
        </p:nvGraphicFramePr>
        <p:xfrm>
          <a:off x="415631" y="1558691"/>
          <a:ext cx="2207491" cy="1116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491">
                  <a:extLst>
                    <a:ext uri="{9D8B030D-6E8A-4147-A177-3AD203B41FA5}">
                      <a16:colId xmlns:a16="http://schemas.microsoft.com/office/drawing/2014/main" val="1122348621"/>
                    </a:ext>
                  </a:extLst>
                </a:gridCol>
              </a:tblGrid>
              <a:tr h="11163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Yarıyıl Derse Yazılma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yarıyılda en fazla 40 AKTS (veya 30 AKTS +2 ders) kredilik derse yazılma yapabilirsiniz ve her yarıyıl danışman öğretim üyenize ait uzmanlık alan dersini almak zorundasınız. Bu çerçevede derse yazılma işleminizi yaptınız mı?</a:t>
                      </a:r>
                      <a:endParaRPr lang="tr-TR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995128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409676"/>
              </p:ext>
            </p:extLst>
          </p:nvPr>
        </p:nvGraphicFramePr>
        <p:xfrm>
          <a:off x="3420264" y="1577798"/>
          <a:ext cx="220287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872">
                  <a:extLst>
                    <a:ext uri="{9D8B030D-6E8A-4147-A177-3AD203B41FA5}">
                      <a16:colId xmlns:a16="http://schemas.microsoft.com/office/drawing/2014/main" val="3341258355"/>
                    </a:ext>
                  </a:extLst>
                </a:gridCol>
              </a:tblGrid>
              <a:tr h="10075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II. Yarıyıl Derse Yazılma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Teze geçebilmek için </a:t>
                      </a: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Anabilim dalınızın öngördüğü zorunlu </a:t>
                      </a: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 seçimlik 48 AKTS kredilik ders (8 adet ders), iki adet uzmanlık alan dersi </a:t>
                      </a: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ile </a:t>
                      </a: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birlikte toplam 60 AKTS kredilik dersten başarılı olmak ve 2.50 not ortalama şartını sağlamak zorundasınız. Bu çerçevede derse yazılma işleminizi yaptınız mı?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68921"/>
                  </a:ext>
                </a:extLst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17285"/>
              </p:ext>
            </p:extLst>
          </p:nvPr>
        </p:nvGraphicFramePr>
        <p:xfrm>
          <a:off x="6420276" y="1608275"/>
          <a:ext cx="2196407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407">
                  <a:extLst>
                    <a:ext uri="{9D8B030D-6E8A-4147-A177-3AD203B41FA5}">
                      <a16:colId xmlns:a16="http://schemas.microsoft.com/office/drawing/2014/main" val="3455843605"/>
                    </a:ext>
                  </a:extLst>
                </a:gridCol>
              </a:tblGrid>
              <a:tr h="352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Ders Yükü-Ortalama Şartı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İki yarıyıl sonunda zorunlu ve seçimlik dersler ile birlikte 60 AKTS’ </a:t>
                      </a:r>
                      <a:r>
                        <a:rPr lang="tr-TR" sz="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</a:t>
                      </a: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ders kredi yükünüzü ve 2.50 not ortalama şartını sağladınız mı? </a:t>
                      </a:r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884741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7979"/>
              </p:ext>
            </p:extLst>
          </p:nvPr>
        </p:nvGraphicFramePr>
        <p:xfrm>
          <a:off x="415632" y="3235960"/>
          <a:ext cx="2207491" cy="1128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491">
                  <a:extLst>
                    <a:ext uri="{9D8B030D-6E8A-4147-A177-3AD203B41FA5}">
                      <a16:colId xmlns:a16="http://schemas.microsoft.com/office/drawing/2014/main" val="2121432245"/>
                    </a:ext>
                  </a:extLst>
                </a:gridCol>
              </a:tblGrid>
              <a:tr h="11282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Mazeretli Kayıt Yenileme</a:t>
                      </a: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 Takvimde belirtilen süre içerisinde Mazeretli Kayıt Yenileme talebinde </a:t>
                      </a: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bulundunuz mu ?</a:t>
                      </a:r>
                    </a:p>
                    <a:p>
                      <a:pPr algn="ctr"/>
                      <a:endParaRPr lang="tr-TR" sz="800" dirty="0" smtClean="0"/>
                    </a:p>
                    <a:p>
                      <a:pPr algn="ctr"/>
                      <a:endParaRPr lang="tr-TR" sz="800" dirty="0" smtClean="0"/>
                    </a:p>
                    <a:p>
                      <a:pPr algn="ctr"/>
                      <a:endParaRPr lang="tr-TR" sz="8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4248213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108456"/>
              </p:ext>
            </p:extLst>
          </p:nvPr>
        </p:nvGraphicFramePr>
        <p:xfrm>
          <a:off x="3420264" y="3235960"/>
          <a:ext cx="220287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872">
                  <a:extLst>
                    <a:ext uri="{9D8B030D-6E8A-4147-A177-3AD203B41FA5}">
                      <a16:colId xmlns:a16="http://schemas.microsoft.com/office/drawing/2014/main" val="3836677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Mazeretli Kayıt Yenileme Formu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Enstitü Yönetim Kurulunca Mazeretli Kayıt Yenileme Talebinizin  kabul edilmesi durumunda Enstitümüze Akademik Takvimde  belirtilen tarih aralığında "Mazeretli Kayıt Yenileme Formunu" teslim etmeniz gerekmektedir. Formunuzu enstitümüze teslim ettiniz mi?</a:t>
                      </a:r>
                      <a:endParaRPr lang="tr-TR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483491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331235"/>
              </p:ext>
            </p:extLst>
          </p:nvPr>
        </p:nvGraphicFramePr>
        <p:xfrm>
          <a:off x="6420277" y="3235960"/>
          <a:ext cx="219640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407">
                  <a:extLst>
                    <a:ext uri="{9D8B030D-6E8A-4147-A177-3AD203B41FA5}">
                      <a16:colId xmlns:a16="http://schemas.microsoft.com/office/drawing/2014/main" val="1185636467"/>
                    </a:ext>
                  </a:extLst>
                </a:gridCol>
              </a:tblGrid>
              <a:tr h="10583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Ders Kredi Yükü</a:t>
                      </a: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Ders kredi yükünü tamamlama süresi en fazla dört yarıyıldır. Buna göre bir sonraki yarıyıl derse yazılma işleminizi yapabilirsiniz.</a:t>
                      </a: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Dört yarıyıl sonunda Ders Kredi yükünüzü tamamladınız mı?</a:t>
                      </a:r>
                    </a:p>
                    <a:p>
                      <a:pPr algn="ctr"/>
                      <a:endParaRPr lang="tr-TR" sz="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16962"/>
                  </a:ext>
                </a:extLst>
              </a:tr>
            </a:tbl>
          </a:graphicData>
        </a:graphic>
      </p:graphicFrame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24597"/>
              </p:ext>
            </p:extLst>
          </p:nvPr>
        </p:nvGraphicFramePr>
        <p:xfrm>
          <a:off x="9346209" y="3233891"/>
          <a:ext cx="22074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491">
                  <a:extLst>
                    <a:ext uri="{9D8B030D-6E8A-4147-A177-3AD203B41FA5}">
                      <a16:colId xmlns:a16="http://schemas.microsoft.com/office/drawing/2014/main" val="1295672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E B R İ K L E R ...</a:t>
                      </a:r>
                      <a:endParaRPr lang="tr-TR" sz="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Tez aşamasına geçtiniz. </a:t>
                      </a: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sonraki yarıyıl  Derse Yazılma işleminizi </a:t>
                      </a:r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yapıp</a:t>
                      </a:r>
                      <a:r>
                        <a:rPr lang="tr-TR" sz="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öğreniminize tez aşamasında devam edebilirsiniz.</a:t>
                      </a:r>
                      <a:endParaRPr lang="tr-TR" sz="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26508"/>
                  </a:ext>
                </a:extLst>
              </a:tr>
            </a:tbl>
          </a:graphicData>
        </a:graphic>
      </p:graphicFrame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748280"/>
              </p:ext>
            </p:extLst>
          </p:nvPr>
        </p:nvGraphicFramePr>
        <p:xfrm>
          <a:off x="420251" y="4900505"/>
          <a:ext cx="2202872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872">
                  <a:extLst>
                    <a:ext uri="{9D8B030D-6E8A-4147-A177-3AD203B41FA5}">
                      <a16:colId xmlns:a16="http://schemas.microsoft.com/office/drawing/2014/main" val="3002991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smtClean="0">
                          <a:solidFill>
                            <a:srgbClr val="FF0000"/>
                          </a:solidFill>
                        </a:rPr>
                        <a:t>U Y A R I –</a:t>
                      </a:r>
                      <a:r>
                        <a:rPr lang="tr-TR" sz="1000" dirty="0" smtClean="0">
                          <a:solidFill>
                            <a:srgbClr val="FF0000"/>
                          </a:solidFill>
                        </a:rPr>
                        <a:t> Pasif Öğrenci</a:t>
                      </a:r>
                      <a:r>
                        <a:rPr lang="es-ES" sz="1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tr-TR" sz="1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ES" sz="800" dirty="0" smtClean="0"/>
                        <a:t>Pasif </a:t>
                      </a:r>
                      <a:r>
                        <a:rPr lang="es-ES" sz="800" dirty="0" smtClean="0"/>
                        <a:t>Öğrenci</a:t>
                      </a:r>
                      <a:r>
                        <a:rPr lang="tr-TR" sz="800" dirty="0" smtClean="0"/>
                        <a:t> Program </a:t>
                      </a:r>
                      <a:r>
                        <a:rPr lang="tr-TR" sz="800" dirty="0" smtClean="0"/>
                        <a:t>süreniz başlatılmış olup, pasif öğrenci olarak ilgili dönemde öğrencilik haklarından yararlanamazsınız. Erkek öğrencilerin enstitümüzdeki askerlik sevk tehir işlemi iptal edilecektir</a:t>
                      </a:r>
                    </a:p>
                    <a:p>
                      <a:pPr algn="ctr"/>
                      <a:endParaRPr lang="tr-T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32022"/>
                  </a:ext>
                </a:extLst>
              </a:tr>
            </a:tbl>
          </a:graphicData>
        </a:graphic>
      </p:graphicFrame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516239"/>
              </p:ext>
            </p:extLst>
          </p:nvPr>
        </p:nvGraphicFramePr>
        <p:xfrm>
          <a:off x="3426458" y="4900505"/>
          <a:ext cx="2202872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872">
                  <a:extLst>
                    <a:ext uri="{9D8B030D-6E8A-4147-A177-3AD203B41FA5}">
                      <a16:colId xmlns:a16="http://schemas.microsoft.com/office/drawing/2014/main" val="3376032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solidFill>
                            <a:srgbClr val="FF0000"/>
                          </a:solidFill>
                        </a:rPr>
                        <a:t>U Y A R I –</a:t>
                      </a:r>
                      <a:r>
                        <a:rPr lang="tr-TR" sz="1000" dirty="0" smtClean="0">
                          <a:solidFill>
                            <a:srgbClr val="FF0000"/>
                          </a:solidFill>
                        </a:rPr>
                        <a:t> Pasif Öğrenci</a:t>
                      </a:r>
                      <a:r>
                        <a:rPr lang="es-ES" sz="1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tr-TR" sz="1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tr-TR" sz="800" dirty="0" smtClean="0"/>
                        <a:t>Program süreniz başlatılmış olup, pasif öğrenci olarak ilgili dönemde öğrencilik haklarından yararlanamazsınız. Erkek öğrencilerin enstitümüzdeki askerlik sevk tehir işlemi iptal edilecektir.</a:t>
                      </a:r>
                    </a:p>
                    <a:p>
                      <a:endParaRPr lang="tr-T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738752"/>
                  </a:ext>
                </a:extLst>
              </a:tr>
            </a:tbl>
          </a:graphicData>
        </a:graphic>
      </p:graphicFrame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8641"/>
              </p:ext>
            </p:extLst>
          </p:nvPr>
        </p:nvGraphicFramePr>
        <p:xfrm>
          <a:off x="9346209" y="1583647"/>
          <a:ext cx="220749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492">
                  <a:extLst>
                    <a:ext uri="{9D8B030D-6E8A-4147-A177-3AD203B41FA5}">
                      <a16:colId xmlns:a16="http://schemas.microsoft.com/office/drawing/2014/main" val="3311055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E B R İ K L E R ...</a:t>
                      </a:r>
                      <a:endParaRPr lang="tr-TR" sz="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Tez aşamasına geçtiniz. </a:t>
                      </a:r>
                    </a:p>
                    <a:p>
                      <a:pPr algn="ctr"/>
                      <a:r>
                        <a:rPr lang="tr-TR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sonraki yarıyıl Derse Yazılma işleminizi yapabilirsiniz.</a:t>
                      </a:r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799856"/>
                  </a:ext>
                </a:extLst>
              </a:tr>
            </a:tbl>
          </a:graphicData>
        </a:graphic>
      </p:graphicFrame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81437"/>
              </p:ext>
            </p:extLst>
          </p:nvPr>
        </p:nvGraphicFramePr>
        <p:xfrm>
          <a:off x="6387630" y="4894125"/>
          <a:ext cx="2196407" cy="1072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407">
                  <a:extLst>
                    <a:ext uri="{9D8B030D-6E8A-4147-A177-3AD203B41FA5}">
                      <a16:colId xmlns:a16="http://schemas.microsoft.com/office/drawing/2014/main" val="746878614"/>
                    </a:ext>
                  </a:extLst>
                </a:gridCol>
              </a:tblGrid>
              <a:tr h="107278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 smtClean="0">
                          <a:solidFill>
                            <a:srgbClr val="FF0000"/>
                          </a:solidFill>
                        </a:rPr>
                        <a:t>D İ K </a:t>
                      </a:r>
                      <a:r>
                        <a:rPr lang="fr-FR" sz="800" dirty="0" err="1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fr-FR" sz="800" dirty="0" smtClean="0">
                          <a:solidFill>
                            <a:srgbClr val="FF0000"/>
                          </a:solidFill>
                        </a:rPr>
                        <a:t> A T </a:t>
                      </a:r>
                      <a:endParaRPr lang="tr-TR" sz="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tr-TR" sz="800" dirty="0" smtClean="0"/>
                    </a:p>
                    <a:p>
                      <a:pPr algn="ctr"/>
                      <a:endParaRPr lang="tr-TR" sz="800" dirty="0" smtClean="0"/>
                    </a:p>
                    <a:p>
                      <a:pPr algn="ctr"/>
                      <a:r>
                        <a:rPr lang="tr-TR" sz="800" dirty="0" smtClean="0"/>
                        <a:t>Enstitü ile ilişiğiniz kesilecektir.</a:t>
                      </a:r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  <a:p>
                      <a:endParaRPr lang="tr-TR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989874"/>
                  </a:ext>
                </a:extLst>
              </a:tr>
            </a:tbl>
          </a:graphicData>
        </a:graphic>
      </p:graphicFrame>
      <p:sp>
        <p:nvSpPr>
          <p:cNvPr id="17" name="Sağ Ok 16"/>
          <p:cNvSpPr/>
          <p:nvPr/>
        </p:nvSpPr>
        <p:spPr>
          <a:xfrm>
            <a:off x="2682601" y="1997415"/>
            <a:ext cx="678180" cy="215900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00BC3A"/>
              </a:gs>
              <a:gs pos="100000">
                <a:srgbClr val="00A048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 E T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Sağ Ok 17"/>
          <p:cNvSpPr/>
          <p:nvPr/>
        </p:nvSpPr>
        <p:spPr>
          <a:xfrm>
            <a:off x="8668029" y="3551391"/>
            <a:ext cx="678180" cy="215900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00BC3A"/>
              </a:gs>
              <a:gs pos="100000">
                <a:srgbClr val="00A048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 E T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Sağ Ok 18"/>
          <p:cNvSpPr/>
          <p:nvPr/>
        </p:nvSpPr>
        <p:spPr>
          <a:xfrm>
            <a:off x="5690752" y="3592785"/>
            <a:ext cx="678180" cy="215900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00BC3A"/>
              </a:gs>
              <a:gs pos="100000">
                <a:srgbClr val="00A048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 E T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Sağ Ok 19"/>
          <p:cNvSpPr/>
          <p:nvPr/>
        </p:nvSpPr>
        <p:spPr>
          <a:xfrm>
            <a:off x="2689166" y="3583162"/>
            <a:ext cx="678180" cy="215900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00BC3A"/>
              </a:gs>
              <a:gs pos="100000">
                <a:srgbClr val="00A048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 E T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Sağ Ok 20"/>
          <p:cNvSpPr/>
          <p:nvPr/>
        </p:nvSpPr>
        <p:spPr>
          <a:xfrm>
            <a:off x="8668029" y="1997415"/>
            <a:ext cx="678180" cy="215900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00BC3A"/>
              </a:gs>
              <a:gs pos="100000">
                <a:srgbClr val="00A048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 E T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Sağ Ok 21"/>
          <p:cNvSpPr/>
          <p:nvPr/>
        </p:nvSpPr>
        <p:spPr>
          <a:xfrm>
            <a:off x="5682615" y="1997415"/>
            <a:ext cx="678180" cy="215900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00BC3A"/>
              </a:gs>
              <a:gs pos="100000">
                <a:srgbClr val="00A048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 E T</a:t>
            </a:r>
            <a:endParaRPr lang="tr-T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Sağ Ok 22"/>
          <p:cNvSpPr/>
          <p:nvPr/>
        </p:nvSpPr>
        <p:spPr>
          <a:xfrm rot="5400000">
            <a:off x="1207756" y="2846760"/>
            <a:ext cx="567264" cy="211137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EB6B89"/>
              </a:gs>
              <a:gs pos="100000">
                <a:srgbClr val="D41E2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 A Y I R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Sağ Ok 25"/>
          <p:cNvSpPr/>
          <p:nvPr/>
        </p:nvSpPr>
        <p:spPr>
          <a:xfrm rot="5400000">
            <a:off x="7255897" y="4511304"/>
            <a:ext cx="567264" cy="211137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EB6B89"/>
              </a:gs>
              <a:gs pos="100000">
                <a:srgbClr val="D41E2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 A Y I R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Sağ Ok 26"/>
          <p:cNvSpPr/>
          <p:nvPr/>
        </p:nvSpPr>
        <p:spPr>
          <a:xfrm rot="5400000">
            <a:off x="4238068" y="4513373"/>
            <a:ext cx="567264" cy="211137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EB6B89"/>
              </a:gs>
              <a:gs pos="100000">
                <a:srgbClr val="D41E2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 A Y I R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Sağ Ok 27"/>
          <p:cNvSpPr/>
          <p:nvPr/>
        </p:nvSpPr>
        <p:spPr>
          <a:xfrm rot="5400000">
            <a:off x="1207757" y="4511305"/>
            <a:ext cx="567264" cy="211137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EB6B89"/>
              </a:gs>
              <a:gs pos="100000">
                <a:srgbClr val="D41E2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 A Y I R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Sağ Ok 28"/>
          <p:cNvSpPr/>
          <p:nvPr/>
        </p:nvSpPr>
        <p:spPr>
          <a:xfrm rot="5400000">
            <a:off x="7256932" y="2845726"/>
            <a:ext cx="565194" cy="211137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EB6B89"/>
              </a:gs>
              <a:gs pos="100000">
                <a:srgbClr val="D41E2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 A Y I R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Sağ Ok 29"/>
          <p:cNvSpPr/>
          <p:nvPr/>
        </p:nvSpPr>
        <p:spPr>
          <a:xfrm rot="5400000">
            <a:off x="4236052" y="2855299"/>
            <a:ext cx="558813" cy="211137"/>
          </a:xfrm>
          <a:prstGeom prst="rightArrow">
            <a:avLst>
              <a:gd name="adj1" fmla="val 53131"/>
              <a:gd name="adj2" fmla="val 86092"/>
            </a:avLst>
          </a:prstGeom>
          <a:gradFill flip="none" rotWithShape="1">
            <a:gsLst>
              <a:gs pos="0">
                <a:srgbClr val="EB6B89"/>
              </a:gs>
              <a:gs pos="100000">
                <a:srgbClr val="D41E2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tr-TR" sz="6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 A Y I R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4" name="Tablo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6113"/>
              </p:ext>
            </p:extLst>
          </p:nvPr>
        </p:nvGraphicFramePr>
        <p:xfrm>
          <a:off x="1806799" y="979059"/>
          <a:ext cx="83497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777">
                  <a:extLst>
                    <a:ext uri="{9D8B030D-6E8A-4147-A177-3AD203B41FA5}">
                      <a16:colId xmlns:a16="http://schemas.microsoft.com/office/drawing/2014/main" val="997380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TEZLİ YÜKSEK LİSANS PROGRAMI DERS AŞAMASI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697403"/>
                  </a:ext>
                </a:extLst>
              </a:tr>
            </a:tbl>
          </a:graphicData>
        </a:graphic>
      </p:graphicFrame>
      <p:pic>
        <p:nvPicPr>
          <p:cNvPr id="36" name="Resim 35" descr="timthum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105" y="381489"/>
            <a:ext cx="948308" cy="96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" name="Tablo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100005"/>
              </p:ext>
            </p:extLst>
          </p:nvPr>
        </p:nvGraphicFramePr>
        <p:xfrm>
          <a:off x="1806799" y="613833"/>
          <a:ext cx="83497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777">
                  <a:extLst>
                    <a:ext uri="{9D8B030D-6E8A-4147-A177-3AD203B41FA5}">
                      <a16:colId xmlns:a16="http://schemas.microsoft.com/office/drawing/2014/main" val="18681265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LİSANSÜSTÜ EĞİTİM ENSTİTÜSÜ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234744"/>
                  </a:ext>
                </a:extLst>
              </a:tr>
            </a:tbl>
          </a:graphicData>
        </a:graphic>
      </p:graphicFrame>
      <p:pic>
        <p:nvPicPr>
          <p:cNvPr id="31" name="Resim 30" descr="timthum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1" y="381489"/>
            <a:ext cx="948308" cy="96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58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396</Words>
  <Application>Microsoft Office PowerPoint</Application>
  <PresentationFormat>Geniş ekran</PresentationFormat>
  <Paragraphs>50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>Sakarya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16</cp:revision>
  <dcterms:created xsi:type="dcterms:W3CDTF">2022-01-05T07:12:35Z</dcterms:created>
  <dcterms:modified xsi:type="dcterms:W3CDTF">2022-04-21T08:15:55Z</dcterms:modified>
</cp:coreProperties>
</file>